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5"/>
  </p:notesMasterIdLst>
  <p:sldIdLst>
    <p:sldId id="256" r:id="rId2"/>
    <p:sldId id="257" r:id="rId3"/>
    <p:sldId id="280" r:id="rId4"/>
    <p:sldId id="291" r:id="rId5"/>
    <p:sldId id="281" r:id="rId6"/>
    <p:sldId id="282" r:id="rId7"/>
    <p:sldId id="283" r:id="rId8"/>
    <p:sldId id="284" r:id="rId9"/>
    <p:sldId id="260" r:id="rId10"/>
    <p:sldId id="263" r:id="rId11"/>
    <p:sldId id="292" r:id="rId12"/>
    <p:sldId id="29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9"/>
    <p:restoredTop sz="94599"/>
  </p:normalViewPr>
  <p:slideViewPr>
    <p:cSldViewPr snapToGrid="0" snapToObjects="1">
      <p:cViewPr>
        <p:scale>
          <a:sx n="80" d="100"/>
          <a:sy n="80" d="100"/>
        </p:scale>
        <p:origin x="-106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types of connections – “Connecting  to the Internet”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types of connections – “Connecting  to the Internet”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12" y="2607653"/>
            <a:ext cx="5314950" cy="290281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+mn-lt"/>
              </a:rPr>
              <a:t>ICT </a:t>
            </a:r>
            <a:r>
              <a:rPr lang="en-US" b="1" dirty="0" smtClean="0">
                <a:latin typeface="+mn-lt"/>
              </a:rPr>
              <a:t>Word Processing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Lesson 1: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Introduction to Word Processing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Word 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8874" y="2447366"/>
            <a:ext cx="3657600" cy="28878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623454"/>
            <a:ext cx="7886699" cy="823912"/>
          </a:xfrm>
        </p:spPr>
        <p:txBody>
          <a:bodyPr anchor="ctr">
            <a:normAutofit/>
          </a:bodyPr>
          <a:lstStyle/>
          <a:p>
            <a:r>
              <a:rPr lang="en-US" sz="2000" b="0" dirty="0" smtClean="0"/>
              <a:t>When opening a new document in Google Docs, there is a menu of commonly used commands: </a:t>
            </a:r>
            <a:endParaRPr lang="en-US" sz="2000" b="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84107693"/>
              </p:ext>
            </p:extLst>
          </p:nvPr>
        </p:nvGraphicFramePr>
        <p:xfrm>
          <a:off x="629841" y="2496375"/>
          <a:ext cx="8022840" cy="3931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3299"/>
                <a:gridCol w="7069541"/>
              </a:tblGrid>
              <a:tr h="23789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Menu</a:t>
                      </a:r>
                      <a:endParaRPr lang="en-US" sz="1600" b="1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Drop-Down Options</a:t>
                      </a:r>
                      <a:endParaRPr lang="en-US" sz="1600" b="1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</a:tr>
              <a:tr h="40782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File </a:t>
                      </a:r>
                      <a:endParaRPr lang="en-US" sz="1600" b="1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Share, New, Open, Rename, Make a Copy, Move to Trash, See Revision History, See New Changes, Language, Download as, Publish to Web, E-Mail Collaborators, Page Setup, Print</a:t>
                      </a:r>
                      <a:endParaRPr lang="en-US" sz="14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</a:tr>
              <a:tr h="23789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Edit </a:t>
                      </a:r>
                      <a:endParaRPr lang="en-US" sz="1600" b="1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Undo, Redo, Cut, Copy, Paste, Web Clipboard, Select All, Find and Replace</a:t>
                      </a:r>
                      <a:endParaRPr lang="en-US" sz="14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</a:tr>
              <a:tr h="40782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View </a:t>
                      </a:r>
                      <a:endParaRPr lang="en-US" sz="1600" b="1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Print Layout, Mode (Editing, Suggesting, Viewing), Show Ruler, Show Equation Toolbar, Show Spelling Suggestions, Compact Controls, Full Screen</a:t>
                      </a:r>
                      <a:endParaRPr lang="en-US" sz="14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</a:tr>
              <a:tr h="40782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Insert </a:t>
                      </a:r>
                      <a:endParaRPr lang="en-US" sz="1600" b="1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Image, Link, Equation, Drawing, Table, Comment, Footnote, Special Characters, Horizontal Line, Page Number, Page Count, Page Break, Header, Footer, Table of Contents </a:t>
                      </a:r>
                      <a:endParaRPr lang="en-US" sz="14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</a:tr>
              <a:tr h="61173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Format </a:t>
                      </a:r>
                      <a:endParaRPr lang="en-US" sz="1600" b="1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Bold, Italic, Underline, Strikethrough, Superscript, Subscript, Font Size, Paragraph Styles, Align, Line Spacing, Lists, Clear Formatting, Lines, Crop Image, Image Options, Replace Image, Reset Image, Alt Text</a:t>
                      </a:r>
                      <a:endParaRPr lang="en-US" sz="14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</a:tr>
              <a:tr h="40782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Tools </a:t>
                      </a:r>
                      <a:endParaRPr lang="en-US" sz="1600" b="1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Spelling, Research, Define, Word Count, Voice Typing, Translate Document, Script Editor, Preferences, Personal Dictionary</a:t>
                      </a:r>
                      <a:endParaRPr lang="en-US" sz="14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</a:tr>
              <a:tr h="40782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Table </a:t>
                      </a:r>
                      <a:endParaRPr lang="en-US" sz="1600" b="1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Insert Table, Insert row above, Insert row below, Insert Column Left, Insert Column Right, Delete Row, Delete Column, Delete Table, Merge Cells, Unmerge Cells, Table Properties</a:t>
                      </a:r>
                      <a:endParaRPr lang="en-US" sz="14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</a:tr>
              <a:tr h="23789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Add-ons </a:t>
                      </a:r>
                      <a:endParaRPr lang="en-US" sz="1600" b="1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Get Add-ons, Manage Add-ons</a:t>
                      </a:r>
                      <a:endParaRPr lang="en-US" sz="14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</a:tr>
              <a:tr h="40782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Help </a:t>
                      </a:r>
                      <a:endParaRPr lang="en-US" sz="1600" b="1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Search Menus for Assistance, Docs Help, Report a Problem, Report abuse/copyright, Keyboard Shortcuts</a:t>
                      </a:r>
                      <a:endParaRPr lang="en-US" sz="1400" dirty="0">
                        <a:effectLst/>
                        <a:latin typeface="Segoe UI"/>
                        <a:ea typeface="Times New Roman"/>
                        <a:cs typeface="Times New Roman"/>
                      </a:endParaRPr>
                    </a:p>
                  </a:txBody>
                  <a:tcPr marL="44859" marR="448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7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the Video</a:t>
            </a:r>
            <a:endParaRPr lang="en-US" dirty="0"/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3" t="11707" r="34056" b="24637"/>
          <a:stretch/>
        </p:blipFill>
        <p:spPr bwMode="auto">
          <a:xfrm>
            <a:off x="628649" y="2216133"/>
            <a:ext cx="7514501" cy="399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06722" y="5390876"/>
            <a:ext cx="4735773" cy="696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451676" y="5629706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791998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How to Open Google Docs &amp; Microsoft Word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80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Click Here</a:t>
            </a:r>
            <a:endParaRPr lang="en-US" sz="16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Command</a:t>
            </a:r>
            <a:r>
              <a:rPr lang="en-US" dirty="0" smtClean="0"/>
              <a:t>s in Microsoft Word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8874" y="2447366"/>
            <a:ext cx="3657600" cy="28878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2557" y="1814523"/>
            <a:ext cx="7886699" cy="823912"/>
          </a:xfrm>
        </p:spPr>
        <p:txBody>
          <a:bodyPr anchor="ctr">
            <a:normAutofit/>
          </a:bodyPr>
          <a:lstStyle/>
          <a:p>
            <a:r>
              <a:rPr lang="en-US" sz="2000" b="0" dirty="0" smtClean="0"/>
              <a:t>When opening a new document in Microsoft Word 2013, there is a menu of commonly used commands: </a:t>
            </a:r>
            <a:endParaRPr lang="en-US" sz="2000" b="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83500862"/>
              </p:ext>
            </p:extLst>
          </p:nvPr>
        </p:nvGraphicFramePr>
        <p:xfrm>
          <a:off x="726568" y="2814691"/>
          <a:ext cx="7885508" cy="3249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304"/>
                <a:gridCol w="6452204"/>
              </a:tblGrid>
              <a:tr h="23789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Tab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Command Categories</a:t>
                      </a:r>
                    </a:p>
                  </a:txBody>
                  <a:tcPr marL="68580" marR="68580" marT="0" marB="0"/>
                </a:tc>
              </a:tr>
              <a:tr h="40782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File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Info, New, Open, Save, Save As, Save as Adobe PDF, Print, Share, Export, Close, Account, Options, Add-ins</a:t>
                      </a:r>
                    </a:p>
                  </a:txBody>
                  <a:tcPr marL="68580" marR="68580" marT="0" marB="0"/>
                </a:tc>
              </a:tr>
              <a:tr h="23789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Home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Clipboard, Font, Paragraph, Styles, Editing</a:t>
                      </a:r>
                    </a:p>
                  </a:txBody>
                  <a:tcPr marL="68580" marR="68580" marT="0" marB="0"/>
                </a:tc>
              </a:tr>
              <a:tr h="40782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Insert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Pages, Tables, Illustrations, Add-ins, Media, Links, Comments, Header &amp; Footer, Text, Symbols, Flash</a:t>
                      </a:r>
                    </a:p>
                  </a:txBody>
                  <a:tcPr marL="68580" marR="68580" marT="0" marB="0"/>
                </a:tc>
              </a:tr>
              <a:tr h="27867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Design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Document Formatting, Page Background</a:t>
                      </a:r>
                    </a:p>
                  </a:txBody>
                  <a:tcPr marL="68580" marR="68580" marT="0" marB="0"/>
                </a:tc>
              </a:tr>
              <a:tr h="34119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Page Layout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Page Setup, Paragraph, Arrange</a:t>
                      </a:r>
                    </a:p>
                  </a:txBody>
                  <a:tcPr marL="68580" marR="68580" marT="0" marB="0"/>
                </a:tc>
              </a:tr>
              <a:tr h="40782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References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Table of Contents, Footnotes, Citations &amp; Bibliography, Captions, Index, Table of Authorities</a:t>
                      </a:r>
                    </a:p>
                  </a:txBody>
                  <a:tcPr marL="68580" marR="68580" marT="0" marB="0"/>
                </a:tc>
              </a:tr>
              <a:tr h="31753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Mailings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Create, Start Mail Merge, Write &amp; Insert Fields, Preview Results, Finish</a:t>
                      </a:r>
                    </a:p>
                  </a:txBody>
                  <a:tcPr marL="68580" marR="68580" marT="0" marB="0"/>
                </a:tc>
              </a:tr>
              <a:tr h="23789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Review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Proofing, Language, Comments, Tracking, Changes, Compare, Protect, Ink</a:t>
                      </a:r>
                    </a:p>
                  </a:txBody>
                  <a:tcPr marL="68580" marR="68580" marT="0" marB="0"/>
                </a:tc>
              </a:tr>
              <a:tr h="30025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View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Segoe UI"/>
                          <a:ea typeface="Times New Roman"/>
                          <a:cs typeface="Times New Roman"/>
                        </a:rPr>
                        <a:t>Views, Show, Zoom, Window, Macros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8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28650" y="1766250"/>
            <a:ext cx="7886700" cy="4622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Some common commands are used in word processing to save time and work faster when writing documents. Below are some examples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Open a File</a:t>
            </a:r>
            <a:r>
              <a:rPr lang="en-US" sz="2000" dirty="0" smtClean="0"/>
              <a:t> =                     + </a:t>
            </a:r>
          </a:p>
          <a:p>
            <a:endParaRPr lang="en-US" sz="2000" dirty="0"/>
          </a:p>
          <a:p>
            <a:r>
              <a:rPr lang="en-US" sz="2000" b="1" dirty="0" smtClean="0"/>
              <a:t>Bolding Text </a:t>
            </a:r>
            <a:r>
              <a:rPr lang="en-US" sz="2000" dirty="0" smtClean="0"/>
              <a:t>=</a:t>
            </a:r>
            <a:r>
              <a:rPr lang="en-US" sz="2000" b="1" dirty="0" smtClean="0"/>
              <a:t>                   </a:t>
            </a:r>
            <a:r>
              <a:rPr lang="en-US" sz="2000" dirty="0" smtClean="0"/>
              <a:t>+</a:t>
            </a:r>
          </a:p>
          <a:p>
            <a:endParaRPr lang="en-US" sz="2000" dirty="0"/>
          </a:p>
          <a:p>
            <a:r>
              <a:rPr lang="en-US" sz="2000" b="1" dirty="0" smtClean="0"/>
              <a:t>Finding Text </a:t>
            </a:r>
            <a:r>
              <a:rPr lang="en-US" sz="2000" dirty="0" smtClean="0"/>
              <a:t>=</a:t>
            </a:r>
            <a:r>
              <a:rPr lang="en-US" sz="2000" b="1" dirty="0" smtClean="0"/>
              <a:t>                    </a:t>
            </a:r>
            <a:r>
              <a:rPr lang="en-US" sz="2000" dirty="0" smtClean="0"/>
              <a:t>+ </a:t>
            </a:r>
          </a:p>
          <a:p>
            <a:endParaRPr lang="en-US" sz="2400" b="1" dirty="0" smtClean="0"/>
          </a:p>
          <a:p>
            <a:r>
              <a:rPr lang="en-US" sz="2000" b="1" dirty="0" smtClean="0"/>
              <a:t>Copying Text </a:t>
            </a:r>
            <a:r>
              <a:rPr lang="en-US" sz="2000" dirty="0"/>
              <a:t>=</a:t>
            </a:r>
            <a:r>
              <a:rPr lang="en-US" sz="2000" b="1" dirty="0"/>
              <a:t>                   </a:t>
            </a:r>
            <a:r>
              <a:rPr lang="en-US" sz="2000" dirty="0" smtClean="0"/>
              <a:t>+</a:t>
            </a:r>
            <a:r>
              <a:rPr lang="en-US" sz="2000" b="1" dirty="0" smtClean="0"/>
              <a:t> </a:t>
            </a:r>
          </a:p>
          <a:p>
            <a:endParaRPr lang="en-US" sz="2000" b="1" dirty="0"/>
          </a:p>
          <a:p>
            <a:r>
              <a:rPr lang="en-US" sz="2000" b="1" dirty="0" smtClean="0"/>
              <a:t>Pasting Text </a:t>
            </a:r>
            <a:r>
              <a:rPr lang="en-US" sz="2000" dirty="0"/>
              <a:t>=</a:t>
            </a:r>
            <a:r>
              <a:rPr lang="en-US" sz="2000" b="1" dirty="0"/>
              <a:t>                   </a:t>
            </a:r>
            <a:r>
              <a:rPr lang="en-US" sz="2000" b="1" dirty="0" smtClean="0"/>
              <a:t> </a:t>
            </a:r>
            <a:r>
              <a:rPr lang="en-US" sz="2000" dirty="0" smtClean="0"/>
              <a:t>+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endParaRPr lang="en-US" sz="2000" b="1" dirty="0"/>
          </a:p>
          <a:p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 Shortcuts</a:t>
            </a:r>
            <a:endParaRPr lang="en-US" dirty="0"/>
          </a:p>
        </p:txBody>
      </p:sp>
      <p:pic>
        <p:nvPicPr>
          <p:cNvPr id="10242" name="Picture 2" descr="Image result for open keyboard short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44" y="2648935"/>
            <a:ext cx="900752" cy="6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698787" y="2648935"/>
            <a:ext cx="478079" cy="609134"/>
            <a:chOff x="6007289" y="2708310"/>
            <a:chExt cx="478079" cy="609134"/>
          </a:xfrm>
        </p:grpSpPr>
        <p:grpSp>
          <p:nvGrpSpPr>
            <p:cNvPr id="6" name="Group 5"/>
            <p:cNvGrpSpPr/>
            <p:nvPr/>
          </p:nvGrpSpPr>
          <p:grpSpPr>
            <a:xfrm>
              <a:off x="6007289" y="2708310"/>
              <a:ext cx="478079" cy="609134"/>
              <a:chOff x="6007289" y="2708310"/>
              <a:chExt cx="557284" cy="609134"/>
            </a:xfrm>
          </p:grpSpPr>
          <p:pic>
            <p:nvPicPr>
              <p:cNvPr id="5" name="Picture 2" descr="Image result for open keyboard shortcu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7289" y="2708310"/>
                <a:ext cx="557284" cy="609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ounded Rectangle 3"/>
              <p:cNvSpPr/>
              <p:nvPr/>
            </p:nvSpPr>
            <p:spPr>
              <a:xfrm>
                <a:off x="6075737" y="2817476"/>
                <a:ext cx="409631" cy="33535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043014" y="2724894"/>
              <a:ext cx="364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O</a:t>
              </a:r>
              <a:endParaRPr lang="en-US" sz="2800" dirty="0"/>
            </a:p>
          </p:txBody>
        </p:sp>
      </p:grpSp>
      <p:pic>
        <p:nvPicPr>
          <p:cNvPr id="13" name="Picture 2" descr="Image result for open keyboard short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44" y="3410469"/>
            <a:ext cx="900752" cy="6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684616" y="3410469"/>
            <a:ext cx="478079" cy="609134"/>
            <a:chOff x="6007289" y="2708310"/>
            <a:chExt cx="478079" cy="609134"/>
          </a:xfrm>
        </p:grpSpPr>
        <p:grpSp>
          <p:nvGrpSpPr>
            <p:cNvPr id="15" name="Group 14"/>
            <p:cNvGrpSpPr/>
            <p:nvPr/>
          </p:nvGrpSpPr>
          <p:grpSpPr>
            <a:xfrm>
              <a:off x="6007289" y="2708310"/>
              <a:ext cx="478079" cy="609134"/>
              <a:chOff x="6007289" y="2708310"/>
              <a:chExt cx="557284" cy="609134"/>
            </a:xfrm>
          </p:grpSpPr>
          <p:pic>
            <p:nvPicPr>
              <p:cNvPr id="17" name="Picture 2" descr="Image result for open keyboard shortcu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7289" y="2708310"/>
                <a:ext cx="557284" cy="609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ounded Rectangle 17"/>
              <p:cNvSpPr/>
              <p:nvPr/>
            </p:nvSpPr>
            <p:spPr>
              <a:xfrm>
                <a:off x="6075737" y="2817476"/>
                <a:ext cx="409631" cy="33535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043014" y="2724894"/>
              <a:ext cx="364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pic>
        <p:nvPicPr>
          <p:cNvPr id="19" name="Picture 2" descr="Image result for open keyboard short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44" y="4172003"/>
            <a:ext cx="900752" cy="6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3706728" y="4172003"/>
            <a:ext cx="478079" cy="609134"/>
            <a:chOff x="6007289" y="2708310"/>
            <a:chExt cx="478079" cy="609134"/>
          </a:xfrm>
        </p:grpSpPr>
        <p:grpSp>
          <p:nvGrpSpPr>
            <p:cNvPr id="27" name="Group 26"/>
            <p:cNvGrpSpPr/>
            <p:nvPr/>
          </p:nvGrpSpPr>
          <p:grpSpPr>
            <a:xfrm>
              <a:off x="6007289" y="2708310"/>
              <a:ext cx="478079" cy="609134"/>
              <a:chOff x="6007289" y="2708310"/>
              <a:chExt cx="557284" cy="609134"/>
            </a:xfrm>
          </p:grpSpPr>
          <p:pic>
            <p:nvPicPr>
              <p:cNvPr id="29" name="Picture 2" descr="Image result for open keyboard shortcu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7289" y="2708310"/>
                <a:ext cx="557284" cy="609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ounded Rectangle 29"/>
              <p:cNvSpPr/>
              <p:nvPr/>
            </p:nvSpPr>
            <p:spPr>
              <a:xfrm>
                <a:off x="6075737" y="2817476"/>
                <a:ext cx="409631" cy="33535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043014" y="2724894"/>
              <a:ext cx="364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en-US" sz="2800" dirty="0"/>
            </a:p>
          </p:txBody>
        </p:sp>
      </p:grpSp>
      <p:pic>
        <p:nvPicPr>
          <p:cNvPr id="31" name="Picture 2" descr="Image result for open keyboard short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983" y="4933537"/>
            <a:ext cx="900752" cy="6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694172" y="4933537"/>
            <a:ext cx="478079" cy="609134"/>
            <a:chOff x="6007289" y="2708310"/>
            <a:chExt cx="478079" cy="609134"/>
          </a:xfrm>
        </p:grpSpPr>
        <p:grpSp>
          <p:nvGrpSpPr>
            <p:cNvPr id="33" name="Group 32"/>
            <p:cNvGrpSpPr/>
            <p:nvPr/>
          </p:nvGrpSpPr>
          <p:grpSpPr>
            <a:xfrm>
              <a:off x="6007289" y="2708310"/>
              <a:ext cx="478079" cy="609134"/>
              <a:chOff x="6007289" y="2708310"/>
              <a:chExt cx="557284" cy="609134"/>
            </a:xfrm>
          </p:grpSpPr>
          <p:pic>
            <p:nvPicPr>
              <p:cNvPr id="35" name="Picture 2" descr="Image result for open keyboard shortcu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7289" y="2708310"/>
                <a:ext cx="557284" cy="609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ounded Rectangle 35"/>
              <p:cNvSpPr/>
              <p:nvPr/>
            </p:nvSpPr>
            <p:spPr>
              <a:xfrm>
                <a:off x="6075737" y="2817476"/>
                <a:ext cx="409631" cy="33535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043014" y="2724894"/>
              <a:ext cx="364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sp>
        <p:nvSpPr>
          <p:cNvPr id="37" name="Content Placeholder 1"/>
          <p:cNvSpPr txBox="1">
            <a:spLocks/>
          </p:cNvSpPr>
          <p:nvPr/>
        </p:nvSpPr>
        <p:spPr>
          <a:xfrm>
            <a:off x="4858603" y="2708308"/>
            <a:ext cx="3656747" cy="36065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Undo</a:t>
            </a:r>
            <a:r>
              <a:rPr lang="en-US" sz="2000" dirty="0" smtClean="0"/>
              <a:t> =                            +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Select All </a:t>
            </a:r>
            <a:r>
              <a:rPr lang="en-US" sz="2000" dirty="0" smtClean="0"/>
              <a:t>=                     </a:t>
            </a:r>
            <a:r>
              <a:rPr lang="en-US" sz="2000" dirty="0"/>
              <a:t>+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Cut Text </a:t>
            </a:r>
            <a:r>
              <a:rPr lang="en-US" sz="2000" dirty="0" smtClean="0"/>
              <a:t>=                       +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endParaRPr lang="en-US" sz="3000" b="1" dirty="0"/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New File </a:t>
            </a:r>
            <a:r>
              <a:rPr lang="en-US" sz="2000" dirty="0" smtClean="0"/>
              <a:t>=                      +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endParaRPr lang="en-US" sz="2800" b="1" dirty="0"/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Save a File </a:t>
            </a:r>
            <a:r>
              <a:rPr lang="en-US" sz="2000" dirty="0" smtClean="0"/>
              <a:t>=                   +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endParaRPr lang="en-US" sz="2800" b="1" dirty="0"/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Print a File</a:t>
            </a:r>
            <a:r>
              <a:rPr lang="en-US" sz="2000" dirty="0" smtClean="0"/>
              <a:t> =                  +</a:t>
            </a:r>
            <a:endParaRPr lang="en-US" sz="2000" b="1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</p:txBody>
      </p:sp>
      <p:pic>
        <p:nvPicPr>
          <p:cNvPr id="38" name="Picture 2" descr="Image result for open keyboard short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44" y="5705763"/>
            <a:ext cx="900752" cy="6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3704223" y="5708542"/>
            <a:ext cx="478079" cy="609134"/>
            <a:chOff x="6007289" y="2708310"/>
            <a:chExt cx="478079" cy="609134"/>
          </a:xfrm>
        </p:grpSpPr>
        <p:grpSp>
          <p:nvGrpSpPr>
            <p:cNvPr id="40" name="Group 39"/>
            <p:cNvGrpSpPr/>
            <p:nvPr/>
          </p:nvGrpSpPr>
          <p:grpSpPr>
            <a:xfrm>
              <a:off x="6007289" y="2708310"/>
              <a:ext cx="478079" cy="609134"/>
              <a:chOff x="6007289" y="2708310"/>
              <a:chExt cx="557284" cy="609134"/>
            </a:xfrm>
          </p:grpSpPr>
          <p:pic>
            <p:nvPicPr>
              <p:cNvPr id="42" name="Picture 2" descr="Image result for open keyboard shortcu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7289" y="2708310"/>
                <a:ext cx="557284" cy="609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ounded Rectangle 42"/>
              <p:cNvSpPr/>
              <p:nvPr/>
            </p:nvSpPr>
            <p:spPr>
              <a:xfrm>
                <a:off x="6075737" y="2817476"/>
                <a:ext cx="409631" cy="33535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043014" y="2724894"/>
              <a:ext cx="364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</a:t>
              </a:r>
              <a:endParaRPr lang="en-US" sz="2800" dirty="0"/>
            </a:p>
          </p:txBody>
        </p:sp>
      </p:grpSp>
      <p:pic>
        <p:nvPicPr>
          <p:cNvPr id="44" name="Picture 2" descr="Image result for open keyboard short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05" y="2538198"/>
            <a:ext cx="900752" cy="6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7698782" y="2535077"/>
            <a:ext cx="478079" cy="609134"/>
            <a:chOff x="6007289" y="2708310"/>
            <a:chExt cx="478079" cy="609134"/>
          </a:xfrm>
        </p:grpSpPr>
        <p:grpSp>
          <p:nvGrpSpPr>
            <p:cNvPr id="46" name="Group 45"/>
            <p:cNvGrpSpPr/>
            <p:nvPr/>
          </p:nvGrpSpPr>
          <p:grpSpPr>
            <a:xfrm>
              <a:off x="6007289" y="2708310"/>
              <a:ext cx="478079" cy="609134"/>
              <a:chOff x="6007289" y="2708310"/>
              <a:chExt cx="557284" cy="609134"/>
            </a:xfrm>
          </p:grpSpPr>
          <p:pic>
            <p:nvPicPr>
              <p:cNvPr id="48" name="Picture 2" descr="Image result for open keyboard shortcu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7289" y="2708310"/>
                <a:ext cx="557284" cy="609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Rounded Rectangle 48"/>
              <p:cNvSpPr/>
              <p:nvPr/>
            </p:nvSpPr>
            <p:spPr>
              <a:xfrm>
                <a:off x="6075737" y="2817476"/>
                <a:ext cx="409631" cy="33535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043014" y="2724894"/>
              <a:ext cx="364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Z</a:t>
              </a:r>
              <a:endParaRPr lang="en-US" sz="2800" dirty="0"/>
            </a:p>
          </p:txBody>
        </p:sp>
      </p:grpSp>
      <p:pic>
        <p:nvPicPr>
          <p:cNvPr id="50" name="Picture 2" descr="Image result for open keyboard short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05" y="3196195"/>
            <a:ext cx="900752" cy="6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7709194" y="3188739"/>
            <a:ext cx="478079" cy="609134"/>
            <a:chOff x="6007289" y="2708310"/>
            <a:chExt cx="478079" cy="609134"/>
          </a:xfrm>
        </p:grpSpPr>
        <p:grpSp>
          <p:nvGrpSpPr>
            <p:cNvPr id="52" name="Group 51"/>
            <p:cNvGrpSpPr/>
            <p:nvPr/>
          </p:nvGrpSpPr>
          <p:grpSpPr>
            <a:xfrm>
              <a:off x="6007289" y="2708310"/>
              <a:ext cx="478079" cy="609134"/>
              <a:chOff x="6007289" y="2708310"/>
              <a:chExt cx="557284" cy="609134"/>
            </a:xfrm>
          </p:grpSpPr>
          <p:pic>
            <p:nvPicPr>
              <p:cNvPr id="54" name="Picture 2" descr="Image result for open keyboard shortcu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7289" y="2708310"/>
                <a:ext cx="557284" cy="609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Rounded Rectangle 54"/>
              <p:cNvSpPr/>
              <p:nvPr/>
            </p:nvSpPr>
            <p:spPr>
              <a:xfrm>
                <a:off x="6075737" y="2817476"/>
                <a:ext cx="409631" cy="33535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043014" y="2724894"/>
              <a:ext cx="364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56" name="Picture 2" descr="Image result for open keyboard short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05" y="3884020"/>
            <a:ext cx="900752" cy="6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7709193" y="3880943"/>
            <a:ext cx="478079" cy="609134"/>
            <a:chOff x="6007289" y="2708310"/>
            <a:chExt cx="478079" cy="609134"/>
          </a:xfrm>
        </p:grpSpPr>
        <p:grpSp>
          <p:nvGrpSpPr>
            <p:cNvPr id="58" name="Group 57"/>
            <p:cNvGrpSpPr/>
            <p:nvPr/>
          </p:nvGrpSpPr>
          <p:grpSpPr>
            <a:xfrm>
              <a:off x="6007289" y="2708310"/>
              <a:ext cx="478079" cy="609134"/>
              <a:chOff x="6007289" y="2708310"/>
              <a:chExt cx="557284" cy="609134"/>
            </a:xfrm>
          </p:grpSpPr>
          <p:pic>
            <p:nvPicPr>
              <p:cNvPr id="60" name="Picture 2" descr="Image result for open keyboard shortcu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7289" y="2708310"/>
                <a:ext cx="557284" cy="609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Rounded Rectangle 60"/>
              <p:cNvSpPr/>
              <p:nvPr/>
            </p:nvSpPr>
            <p:spPr>
              <a:xfrm>
                <a:off x="6075737" y="2817476"/>
                <a:ext cx="409631" cy="33535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6043014" y="2724894"/>
              <a:ext cx="364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endParaRPr lang="en-US" sz="2800" dirty="0"/>
            </a:p>
          </p:txBody>
        </p:sp>
      </p:grpSp>
      <p:pic>
        <p:nvPicPr>
          <p:cNvPr id="62" name="Picture 2" descr="Image result for open keyboard short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99" y="4493154"/>
            <a:ext cx="900752" cy="6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Image result for open keyboard short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83" y="5123557"/>
            <a:ext cx="900752" cy="6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Image result for open keyboard short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51" y="5779792"/>
            <a:ext cx="900752" cy="6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7694167" y="4511602"/>
            <a:ext cx="478079" cy="609134"/>
            <a:chOff x="6007289" y="2708310"/>
            <a:chExt cx="478079" cy="609134"/>
          </a:xfrm>
        </p:grpSpPr>
        <p:grpSp>
          <p:nvGrpSpPr>
            <p:cNvPr id="66" name="Group 65"/>
            <p:cNvGrpSpPr/>
            <p:nvPr/>
          </p:nvGrpSpPr>
          <p:grpSpPr>
            <a:xfrm>
              <a:off x="6007289" y="2708310"/>
              <a:ext cx="478079" cy="609134"/>
              <a:chOff x="6007289" y="2708310"/>
              <a:chExt cx="557284" cy="609134"/>
            </a:xfrm>
          </p:grpSpPr>
          <p:pic>
            <p:nvPicPr>
              <p:cNvPr id="68" name="Picture 2" descr="Image result for open keyboard shortcu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7289" y="2708310"/>
                <a:ext cx="557284" cy="609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Rounded Rectangle 68"/>
              <p:cNvSpPr/>
              <p:nvPr/>
            </p:nvSpPr>
            <p:spPr>
              <a:xfrm>
                <a:off x="6075737" y="2817476"/>
                <a:ext cx="409631" cy="33535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043014" y="2724894"/>
              <a:ext cx="364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712640" y="5133149"/>
            <a:ext cx="478079" cy="609134"/>
            <a:chOff x="6007289" y="2708310"/>
            <a:chExt cx="478079" cy="609134"/>
          </a:xfrm>
        </p:grpSpPr>
        <p:grpSp>
          <p:nvGrpSpPr>
            <p:cNvPr id="71" name="Group 70"/>
            <p:cNvGrpSpPr/>
            <p:nvPr/>
          </p:nvGrpSpPr>
          <p:grpSpPr>
            <a:xfrm>
              <a:off x="6007289" y="2708310"/>
              <a:ext cx="478079" cy="609134"/>
              <a:chOff x="6007289" y="2708310"/>
              <a:chExt cx="557284" cy="609134"/>
            </a:xfrm>
          </p:grpSpPr>
          <p:pic>
            <p:nvPicPr>
              <p:cNvPr id="73" name="Picture 2" descr="Image result for open keyboard shortcu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7289" y="2708310"/>
                <a:ext cx="557284" cy="609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Rounded Rectangle 73"/>
              <p:cNvSpPr/>
              <p:nvPr/>
            </p:nvSpPr>
            <p:spPr>
              <a:xfrm>
                <a:off x="6075737" y="2817476"/>
                <a:ext cx="409631" cy="33535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043014" y="2724894"/>
              <a:ext cx="364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</a:t>
              </a:r>
              <a:endParaRPr lang="en-US" sz="28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734507" y="5779792"/>
            <a:ext cx="478079" cy="609134"/>
            <a:chOff x="6007289" y="2708310"/>
            <a:chExt cx="478079" cy="609134"/>
          </a:xfrm>
        </p:grpSpPr>
        <p:grpSp>
          <p:nvGrpSpPr>
            <p:cNvPr id="76" name="Group 75"/>
            <p:cNvGrpSpPr/>
            <p:nvPr/>
          </p:nvGrpSpPr>
          <p:grpSpPr>
            <a:xfrm>
              <a:off x="6007289" y="2708310"/>
              <a:ext cx="478079" cy="609134"/>
              <a:chOff x="6007289" y="2708310"/>
              <a:chExt cx="557284" cy="609134"/>
            </a:xfrm>
          </p:grpSpPr>
          <p:pic>
            <p:nvPicPr>
              <p:cNvPr id="78" name="Picture 2" descr="Image result for open keyboard shortcu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7289" y="2708310"/>
                <a:ext cx="557284" cy="609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Rounded Rectangle 78"/>
              <p:cNvSpPr/>
              <p:nvPr/>
            </p:nvSpPr>
            <p:spPr>
              <a:xfrm>
                <a:off x="6075737" y="2817476"/>
                <a:ext cx="409631" cy="33535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6043014" y="2724894"/>
              <a:ext cx="364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67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– 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2129051"/>
            <a:ext cx="3868340" cy="4067814"/>
          </a:xfrm>
        </p:spPr>
        <p:txBody>
          <a:bodyPr>
            <a:normAutofit/>
          </a:bodyPr>
          <a:lstStyle/>
          <a:p>
            <a:r>
              <a:rPr lang="en-US" dirty="0"/>
              <a:t>7.1.1: Describe the general functions of word-processing software, including benefits for document creation, commonly used word-processing applications.</a:t>
            </a:r>
          </a:p>
          <a:p>
            <a:r>
              <a:rPr lang="en-US" dirty="0"/>
              <a:t>7.1.2: Define the term "cloud computing," and explain the differences of creating and storing word-processing documents online versus a physical </a:t>
            </a:r>
            <a:r>
              <a:rPr lang="en-US" dirty="0" smtClean="0"/>
              <a:t>location.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0" y="2129050"/>
            <a:ext cx="3887391" cy="3405519"/>
          </a:xfrm>
        </p:spPr>
        <p:txBody>
          <a:bodyPr>
            <a:normAutofit/>
          </a:bodyPr>
          <a:lstStyle/>
          <a:p>
            <a:r>
              <a:rPr lang="en-US" dirty="0"/>
              <a:t>7.1.3: List and describe common word processor interface tools and features.</a:t>
            </a:r>
          </a:p>
          <a:p>
            <a:r>
              <a:rPr lang="en-US" dirty="0"/>
              <a:t>7.2.2: Identify common keyboard shortcuts used in word processors, and explain the benefits of using shortcuts.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Word Processor?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352" y="1690989"/>
            <a:ext cx="4222648" cy="1393406"/>
          </a:xfrm>
        </p:spPr>
        <p:txBody>
          <a:bodyPr>
            <a:normAutofit/>
          </a:bodyPr>
          <a:lstStyle/>
          <a:p>
            <a:r>
              <a:rPr lang="en-US" dirty="0" smtClean="0"/>
              <a:t>Programs that required several other machines – keyboards, monitors, disks, computers, and printers – to create documents.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6715" y="1747213"/>
            <a:ext cx="4176215" cy="453045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Give users the ability to:</a:t>
            </a:r>
          </a:p>
          <a:p>
            <a:pPr lvl="0"/>
            <a:r>
              <a:rPr lang="en-US" dirty="0" smtClean="0"/>
              <a:t>Correct your work before printing. </a:t>
            </a:r>
          </a:p>
          <a:p>
            <a:pPr lvl="0"/>
            <a:r>
              <a:rPr lang="en-US" dirty="0" smtClean="0"/>
              <a:t>Check for spelling and grammar errors. </a:t>
            </a:r>
          </a:p>
          <a:p>
            <a:pPr lvl="0"/>
            <a:r>
              <a:rPr lang="en-US" dirty="0" smtClean="0"/>
              <a:t>Verify the meanings of words and synonyms by using the thesaurus.</a:t>
            </a:r>
          </a:p>
          <a:p>
            <a:pPr lvl="0"/>
            <a:r>
              <a:rPr lang="en-US" dirty="0" smtClean="0"/>
              <a:t>Transfer text between documents. </a:t>
            </a:r>
          </a:p>
          <a:p>
            <a:pPr lvl="0"/>
            <a:r>
              <a:rPr lang="en-US" dirty="0" smtClean="0"/>
              <a:t>Format text with various fonts, sizes and styles.</a:t>
            </a:r>
          </a:p>
          <a:p>
            <a:pPr lvl="0"/>
            <a:r>
              <a:rPr lang="en-US" dirty="0" smtClean="0"/>
              <a:t>Format pages instantly with structural styles, such as lists, tables, paragraphs, and headings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3074" name="Picture 2" descr="Image result for microsoft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2" y="3084395"/>
            <a:ext cx="42862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728" y="1825625"/>
            <a:ext cx="3725839" cy="438410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Started with users writing  by hand on different kinds of paper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Then, the first printing press was introduced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Next, came the invention of the typewriter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Finally, in the 1970s the word processor was introduced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Beginning of the </a:t>
            </a:r>
            <a:r>
              <a:rPr lang="en-US" dirty="0" smtClean="0"/>
              <a:t>Word Processor</a:t>
            </a:r>
            <a:endParaRPr lang="en-US" dirty="0"/>
          </a:p>
        </p:txBody>
      </p:sp>
      <p:pic>
        <p:nvPicPr>
          <p:cNvPr id="4098" name="Picture 2" descr="Image result for writing by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5625"/>
            <a:ext cx="1789047" cy="119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509982" y="2101756"/>
            <a:ext cx="382137" cy="237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result for printing 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97" y="1704511"/>
            <a:ext cx="1967465" cy="262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typewri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51" y="3462430"/>
            <a:ext cx="2506144" cy="16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10800000">
            <a:off x="6573525" y="4060564"/>
            <a:ext cx="382137" cy="237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Image result for microsoft w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93" y="4756245"/>
            <a:ext cx="2274627" cy="17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679933">
            <a:off x="6196581" y="5296167"/>
            <a:ext cx="382137" cy="237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0659" y="1787858"/>
            <a:ext cx="8610385" cy="4635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Users can easily create pre-made documents using a: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template</a:t>
            </a:r>
            <a:r>
              <a:rPr lang="en-US" sz="2400" dirty="0" smtClean="0"/>
              <a:t> - provides </a:t>
            </a:r>
            <a:r>
              <a:rPr lang="en-US" sz="2400" dirty="0"/>
              <a:t>a page design layout into which you can place your content. </a:t>
            </a:r>
            <a:endParaRPr lang="en-US" sz="2400" dirty="0" smtClean="0"/>
          </a:p>
          <a:p>
            <a:pPr lvl="1"/>
            <a:r>
              <a:rPr lang="en-US" sz="2000" dirty="0" smtClean="0"/>
              <a:t>Allows you to  </a:t>
            </a:r>
            <a:r>
              <a:rPr lang="en-US" sz="2000" dirty="0"/>
              <a:t>enter your own text and </a:t>
            </a:r>
            <a:r>
              <a:rPr lang="en-US" sz="2000" dirty="0" smtClean="0"/>
              <a:t>images.</a:t>
            </a:r>
            <a:endParaRPr lang="en-US" sz="2000" dirty="0"/>
          </a:p>
          <a:p>
            <a:pPr lvl="1"/>
            <a:r>
              <a:rPr lang="en-US" sz="2000" dirty="0" smtClean="0"/>
              <a:t>Or you can start with a blank document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 smtClean="0"/>
              <a:t>Popular software applications which allow you to create documents are Microsoft Word and Google Docs (cloud-based)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Documents</a:t>
            </a:r>
            <a:endParaRPr lang="en-US" dirty="0"/>
          </a:p>
        </p:txBody>
      </p:sp>
      <p:pic>
        <p:nvPicPr>
          <p:cNvPr id="5122" name="Picture 2" descr="Image result for microsoft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13" y="5008728"/>
            <a:ext cx="1264777" cy="12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google do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88" y="5008728"/>
            <a:ext cx="1483354" cy="12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6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Templates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2" y="1848156"/>
            <a:ext cx="7699416" cy="432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695" y="1825625"/>
            <a:ext cx="3656747" cy="4351338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/>
              <a:t>To the Cloud: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Provides </a:t>
            </a:r>
            <a:r>
              <a:rPr lang="en-US" sz="2400" b="1" dirty="0" smtClean="0"/>
              <a:t>accessibility</a:t>
            </a:r>
            <a:r>
              <a:rPr lang="en-US" sz="2400" dirty="0" smtClean="0"/>
              <a:t> to your documents from anywhere you can obtain an internet connection.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Provides </a:t>
            </a:r>
            <a:r>
              <a:rPr lang="en-US" sz="2400" b="1" dirty="0" smtClean="0"/>
              <a:t>connectivity</a:t>
            </a:r>
            <a:r>
              <a:rPr lang="en-US" sz="2400" dirty="0" smtClean="0"/>
              <a:t> from </a:t>
            </a:r>
            <a:r>
              <a:rPr lang="en-US" sz="2400" dirty="0"/>
              <a:t>your computer, </a:t>
            </a:r>
            <a:r>
              <a:rPr lang="en-US" sz="2400" dirty="0" smtClean="0"/>
              <a:t>smartphone </a:t>
            </a:r>
            <a:r>
              <a:rPr lang="en-US" sz="2400" dirty="0"/>
              <a:t>or </a:t>
            </a:r>
            <a:r>
              <a:rPr lang="en-US" sz="2400" dirty="0" smtClean="0"/>
              <a:t>tablet – through  downloaded apps for mobile devices. 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Your Documents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268035" y="1825625"/>
            <a:ext cx="36567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smtClean="0"/>
              <a:t>To the Computer: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Provides a </a:t>
            </a:r>
            <a:r>
              <a:rPr lang="en-US" sz="2400" b="1" dirty="0" smtClean="0"/>
              <a:t>physical location</a:t>
            </a:r>
            <a:r>
              <a:rPr lang="en-US" sz="2400" dirty="0" smtClean="0"/>
              <a:t> to store documents to a hard drive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Provides </a:t>
            </a:r>
            <a:r>
              <a:rPr lang="en-US" sz="2400" b="1" dirty="0" smtClean="0"/>
              <a:t>exclusive access </a:t>
            </a:r>
            <a:r>
              <a:rPr lang="en-US" sz="2400" dirty="0" smtClean="0"/>
              <a:t>to information on your computer anytime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Not vulnerable </a:t>
            </a:r>
            <a:r>
              <a:rPr lang="en-US" sz="2400" dirty="0" smtClean="0"/>
              <a:t>to unsecure documents being hacked or stolen</a:t>
            </a:r>
            <a:endParaRPr lang="en-US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dirty="0"/>
          </a:p>
        </p:txBody>
      </p:sp>
      <p:pic>
        <p:nvPicPr>
          <p:cNvPr id="7170" name="Picture 2" descr="Image result for vs.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42" y="1581507"/>
            <a:ext cx="978421" cy="9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538" y="1690689"/>
            <a:ext cx="8577449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To understand Cloud computing, you must first know what the “cloud” is?</a:t>
            </a:r>
          </a:p>
          <a:p>
            <a:r>
              <a:rPr lang="en-US" dirty="0"/>
              <a:t>The </a:t>
            </a:r>
            <a:r>
              <a:rPr lang="en-US" b="1" dirty="0"/>
              <a:t>cloud</a:t>
            </a:r>
            <a:r>
              <a:rPr lang="en-US" dirty="0"/>
              <a:t> is a wide network of data centers (made up of large storage computers called </a:t>
            </a:r>
            <a:r>
              <a:rPr lang="en-US" b="1" dirty="0"/>
              <a:t>file servers</a:t>
            </a:r>
            <a:r>
              <a:rPr lang="en-US" dirty="0"/>
              <a:t>) throughout the world that can store your information and retrieve it for you from anywhere you can obtain an Internet connection. </a:t>
            </a:r>
            <a:endParaRPr lang="en-US" dirty="0" smtClean="0"/>
          </a:p>
          <a:p>
            <a:r>
              <a:rPr lang="en-US" b="1" dirty="0" smtClean="0"/>
              <a:t>Cloud </a:t>
            </a:r>
            <a:r>
              <a:rPr lang="en-US" b="1" dirty="0"/>
              <a:t>C</a:t>
            </a:r>
            <a:r>
              <a:rPr lang="en-US" b="1" dirty="0" smtClean="0"/>
              <a:t>omputing</a:t>
            </a:r>
            <a:r>
              <a:rPr lang="en-US" dirty="0" smtClean="0"/>
              <a:t> </a:t>
            </a:r>
            <a:r>
              <a:rPr lang="en-US" dirty="0"/>
              <a:t>tools that are used and accessed exclusively over the Internet rather than installed on a single computer.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pic>
        <p:nvPicPr>
          <p:cNvPr id="8194" name="Picture 2" descr="Image result for the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25" y="4516456"/>
            <a:ext cx="2573980" cy="183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657425" y="4782117"/>
            <a:ext cx="1034326" cy="1082162"/>
            <a:chOff x="7568037" y="4763294"/>
            <a:chExt cx="908823" cy="978155"/>
          </a:xfrm>
        </p:grpSpPr>
        <p:pic>
          <p:nvPicPr>
            <p:cNvPr id="8196" name="Picture 4" descr="Image result for ONE DRI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037" y="4763294"/>
              <a:ext cx="845936" cy="845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Image result for ONE DRIV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5102" y="5521871"/>
              <a:ext cx="901758" cy="21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00" name="Picture 8" descr="Image result for GOOGLE  DR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44" y="4921304"/>
            <a:ext cx="12096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Watch the Video</a:t>
            </a:r>
            <a:endParaRPr lang="en-US" dirty="0"/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3" t="11707" r="34056" b="24637"/>
          <a:stretch/>
        </p:blipFill>
        <p:spPr bwMode="auto">
          <a:xfrm>
            <a:off x="628649" y="2216133"/>
            <a:ext cx="7514501" cy="399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06722" y="4776716"/>
            <a:ext cx="4735773" cy="5459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451677" y="4940489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How to Access Google Drive &amp; Microsoft </a:t>
            </a:r>
            <a:r>
              <a:rPr lang="en-US" sz="2400" dirty="0" err="1" smtClean="0"/>
              <a:t>OneDrive</a:t>
            </a: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35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Click Here</a:t>
            </a:r>
            <a:endParaRPr lang="en-US" sz="1600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</TotalTime>
  <Words>1019</Words>
  <Application>Microsoft Office PowerPoint</Application>
  <PresentationFormat>On-screen Show (4:3)</PresentationFormat>
  <Paragraphs>149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ICT Word Processing Lesson 1:  Introduction to Word Processing</vt:lpstr>
      <vt:lpstr>Objectives – Lesson 1</vt:lpstr>
      <vt:lpstr>What Is a Word Processor?</vt:lpstr>
      <vt:lpstr>The Beginning of the Word Processor</vt:lpstr>
      <vt:lpstr>Creating Documents</vt:lpstr>
      <vt:lpstr>Sample Templates</vt:lpstr>
      <vt:lpstr>Storing Your Documents</vt:lpstr>
      <vt:lpstr>Cloud Computing</vt:lpstr>
      <vt:lpstr>Let’s Watch the Video</vt:lpstr>
      <vt:lpstr>Getting Started with Word Processing</vt:lpstr>
      <vt:lpstr>Let’s Watch the Video</vt:lpstr>
      <vt:lpstr>Common Commands in Microsoft Word</vt:lpstr>
      <vt:lpstr>Keyboard Shortcuts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CLAUDIA</cp:lastModifiedBy>
  <cp:revision>140</cp:revision>
  <dcterms:created xsi:type="dcterms:W3CDTF">2015-10-05T10:58:57Z</dcterms:created>
  <dcterms:modified xsi:type="dcterms:W3CDTF">2017-07-10T19:40:59Z</dcterms:modified>
</cp:coreProperties>
</file>